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6" r:id="rId4"/>
    <p:sldId id="263" r:id="rId5"/>
    <p:sldId id="277" r:id="rId6"/>
    <p:sldId id="264" r:id="rId7"/>
    <p:sldId id="266" r:id="rId8"/>
    <p:sldId id="267" r:id="rId9"/>
    <p:sldId id="268" r:id="rId10"/>
    <p:sldId id="259" r:id="rId11"/>
    <p:sldId id="260" r:id="rId12"/>
    <p:sldId id="278" r:id="rId13"/>
    <p:sldId id="257" r:id="rId14"/>
    <p:sldId id="272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AE"/>
    <a:srgbClr val="A57DAD"/>
    <a:srgbClr val="FFFFFF"/>
    <a:srgbClr val="96655C"/>
    <a:srgbClr val="73C649"/>
    <a:srgbClr val="F79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5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91EC7-F91D-4287-9A0A-B1FBB83522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DED778D-F5CE-47FA-90F6-2387D833E2BA}">
      <dgm:prSet phldrT="[Texte]" custT="1"/>
      <dgm:spPr>
        <a:solidFill>
          <a:srgbClr val="A57DAD"/>
        </a:solidFill>
      </dgm:spPr>
      <dgm:t>
        <a:bodyPr/>
        <a:lstStyle/>
        <a:p>
          <a:r>
            <a:rPr lang="fr-FR" sz="2000" b="1" dirty="0">
              <a:solidFill>
                <a:srgbClr val="002060"/>
              </a:solidFill>
            </a:rPr>
            <a:t>Loir et Cher Logement</a:t>
          </a:r>
        </a:p>
        <a:p>
          <a:r>
            <a:rPr lang="fr-FR" sz="1800" dirty="0"/>
            <a:t>Francine GAUDECHOUX</a:t>
          </a:r>
        </a:p>
        <a:p>
          <a:r>
            <a:rPr lang="fr-FR" sz="1800" dirty="0"/>
            <a:t>Anique MOUSSET</a:t>
          </a:r>
        </a:p>
      </dgm:t>
    </dgm:pt>
    <dgm:pt modelId="{790BCFCA-5AF2-40DD-A00F-B1BFEA4A82D3}" type="parTrans" cxnId="{1F7948E4-AFAB-477A-B202-F4EB1CF7A6B6}">
      <dgm:prSet/>
      <dgm:spPr/>
      <dgm:t>
        <a:bodyPr/>
        <a:lstStyle/>
        <a:p>
          <a:endParaRPr lang="fr-FR"/>
        </a:p>
      </dgm:t>
    </dgm:pt>
    <dgm:pt modelId="{3E094A21-FD17-4EBC-B7BB-E3505822C39A}" type="sibTrans" cxnId="{1F7948E4-AFAB-477A-B202-F4EB1CF7A6B6}">
      <dgm:prSet/>
      <dgm:spPr/>
      <dgm:t>
        <a:bodyPr/>
        <a:lstStyle/>
        <a:p>
          <a:endParaRPr lang="fr-FR"/>
        </a:p>
      </dgm:t>
    </dgm:pt>
    <dgm:pt modelId="{2F16DCAB-78B9-4BF2-B45A-CD3A71348F9D}">
      <dgm:prSet phldrT="[Texte]" custT="1"/>
      <dgm:spPr>
        <a:solidFill>
          <a:srgbClr val="F79935"/>
        </a:solidFill>
      </dgm:spPr>
      <dgm:t>
        <a:bodyPr/>
        <a:lstStyle/>
        <a:p>
          <a:r>
            <a:rPr lang="fr-FR" sz="2000" b="1" dirty="0">
              <a:solidFill>
                <a:srgbClr val="002060"/>
              </a:solidFill>
            </a:rPr>
            <a:t>Terre de Loire Habitat </a:t>
          </a:r>
        </a:p>
        <a:p>
          <a:r>
            <a:rPr lang="fr-FR" sz="1800" dirty="0"/>
            <a:t>Monique CHAUMAIS</a:t>
          </a:r>
        </a:p>
      </dgm:t>
    </dgm:pt>
    <dgm:pt modelId="{CD630119-9B74-48FB-8CCF-B750A04787BC}" type="parTrans" cxnId="{376C2A13-9EC6-472E-9F5A-7D55D780C22B}">
      <dgm:prSet/>
      <dgm:spPr/>
      <dgm:t>
        <a:bodyPr/>
        <a:lstStyle/>
        <a:p>
          <a:endParaRPr lang="fr-FR"/>
        </a:p>
      </dgm:t>
    </dgm:pt>
    <dgm:pt modelId="{15FE01C8-1B17-4787-90B7-A642B6531A4D}" type="sibTrans" cxnId="{376C2A13-9EC6-472E-9F5A-7D55D780C22B}">
      <dgm:prSet/>
      <dgm:spPr/>
      <dgm:t>
        <a:bodyPr/>
        <a:lstStyle/>
        <a:p>
          <a:endParaRPr lang="fr-FR"/>
        </a:p>
      </dgm:t>
    </dgm:pt>
    <dgm:pt modelId="{93D2DA3B-8DA0-4B3B-9F26-8E8181EB8E49}">
      <dgm:prSet phldrT="[Texte]" custT="1"/>
      <dgm:spPr>
        <a:solidFill>
          <a:srgbClr val="73C649"/>
        </a:solidFill>
      </dgm:spPr>
      <dgm:t>
        <a:bodyPr/>
        <a:lstStyle/>
        <a:p>
          <a:r>
            <a:rPr lang="fr-FR" sz="2000" b="1" dirty="0">
              <a:solidFill>
                <a:srgbClr val="002060"/>
              </a:solidFill>
            </a:rPr>
            <a:t>3F Val de Loire </a:t>
          </a:r>
        </a:p>
        <a:p>
          <a:r>
            <a:rPr lang="fr-FR" sz="1800" dirty="0"/>
            <a:t>Nathalie PAUMIER</a:t>
          </a:r>
        </a:p>
      </dgm:t>
    </dgm:pt>
    <dgm:pt modelId="{17814B9B-EA53-4F71-B0BB-AD182E440C57}" type="parTrans" cxnId="{9C8ADDAC-3D1D-44BD-84BD-E74FEF890CAE}">
      <dgm:prSet/>
      <dgm:spPr/>
      <dgm:t>
        <a:bodyPr/>
        <a:lstStyle/>
        <a:p>
          <a:endParaRPr lang="fr-FR"/>
        </a:p>
      </dgm:t>
    </dgm:pt>
    <dgm:pt modelId="{1B82D71A-9436-400B-8531-499F3B0165C9}" type="sibTrans" cxnId="{9C8ADDAC-3D1D-44BD-84BD-E74FEF890CAE}">
      <dgm:prSet/>
      <dgm:spPr/>
      <dgm:t>
        <a:bodyPr/>
        <a:lstStyle/>
        <a:p>
          <a:endParaRPr lang="fr-FR"/>
        </a:p>
      </dgm:t>
    </dgm:pt>
    <dgm:pt modelId="{ED490C5B-6E42-4B3D-807D-66F34B72144B}">
      <dgm:prSet phldrT="[Texte]" custT="1"/>
      <dgm:spPr>
        <a:solidFill>
          <a:srgbClr val="96655C"/>
        </a:solidFill>
      </dgm:spPr>
      <dgm:t>
        <a:bodyPr/>
        <a:lstStyle/>
        <a:p>
          <a:r>
            <a:rPr lang="fr-FR" sz="5000" dirty="0"/>
            <a:t> </a:t>
          </a:r>
        </a:p>
        <a:p>
          <a:endParaRPr lang="fr-FR" sz="5000" dirty="0"/>
        </a:p>
      </dgm:t>
    </dgm:pt>
    <dgm:pt modelId="{6A52B547-8358-4281-842D-38B39B502ACE}" type="sibTrans" cxnId="{C9C2DE98-F81F-495F-AE1C-674D6BDD3316}">
      <dgm:prSet/>
      <dgm:spPr/>
      <dgm:t>
        <a:bodyPr/>
        <a:lstStyle/>
        <a:p>
          <a:endParaRPr lang="fr-FR"/>
        </a:p>
      </dgm:t>
    </dgm:pt>
    <dgm:pt modelId="{9C5BBE4F-1C40-4568-B84B-94D33006A50D}" type="parTrans" cxnId="{C9C2DE98-F81F-495F-AE1C-674D6BDD3316}">
      <dgm:prSet/>
      <dgm:spPr/>
      <dgm:t>
        <a:bodyPr/>
        <a:lstStyle/>
        <a:p>
          <a:endParaRPr lang="fr-FR"/>
        </a:p>
      </dgm:t>
    </dgm:pt>
    <dgm:pt modelId="{EEA141E2-1973-4602-9D19-69D19BF3D7AA}" type="pres">
      <dgm:prSet presAssocID="{78E91EC7-F91D-4287-9A0A-B1FBB83522F7}" presName="diagram" presStyleCnt="0">
        <dgm:presLayoutVars>
          <dgm:dir/>
          <dgm:resizeHandles val="exact"/>
        </dgm:presLayoutVars>
      </dgm:prSet>
      <dgm:spPr/>
    </dgm:pt>
    <dgm:pt modelId="{A6236E70-BDA5-4521-900F-DC92114F808B}" type="pres">
      <dgm:prSet presAssocID="{3DED778D-F5CE-47FA-90F6-2387D833E2BA}" presName="node" presStyleLbl="node1" presStyleIdx="0" presStyleCnt="4">
        <dgm:presLayoutVars>
          <dgm:bulletEnabled val="1"/>
        </dgm:presLayoutVars>
      </dgm:prSet>
      <dgm:spPr/>
    </dgm:pt>
    <dgm:pt modelId="{3F93E388-5922-4BF0-8070-6D66F6DAE4CE}" type="pres">
      <dgm:prSet presAssocID="{3E094A21-FD17-4EBC-B7BB-E3505822C39A}" presName="sibTrans" presStyleCnt="0"/>
      <dgm:spPr/>
    </dgm:pt>
    <dgm:pt modelId="{01A27AE6-C365-436D-BE7F-81BC3BB359E9}" type="pres">
      <dgm:prSet presAssocID="{2F16DCAB-78B9-4BF2-B45A-CD3A71348F9D}" presName="node" presStyleLbl="node1" presStyleIdx="1" presStyleCnt="4" custScaleY="101811" custLinFactNeighborX="1177" custLinFactNeighborY="1597">
        <dgm:presLayoutVars>
          <dgm:bulletEnabled val="1"/>
        </dgm:presLayoutVars>
      </dgm:prSet>
      <dgm:spPr/>
    </dgm:pt>
    <dgm:pt modelId="{D5FAC1AC-1EA1-4DD7-95F4-DD62D427A9C2}" type="pres">
      <dgm:prSet presAssocID="{15FE01C8-1B17-4787-90B7-A642B6531A4D}" presName="sibTrans" presStyleCnt="0"/>
      <dgm:spPr/>
    </dgm:pt>
    <dgm:pt modelId="{8089AA49-514B-46B4-BAB4-267062E5640E}" type="pres">
      <dgm:prSet presAssocID="{93D2DA3B-8DA0-4B3B-9F26-8E8181EB8E49}" presName="node" presStyleLbl="node1" presStyleIdx="2" presStyleCnt="4" custLinFactNeighborY="936">
        <dgm:presLayoutVars>
          <dgm:bulletEnabled val="1"/>
        </dgm:presLayoutVars>
      </dgm:prSet>
      <dgm:spPr/>
    </dgm:pt>
    <dgm:pt modelId="{F908EE18-7577-4E0D-A2FE-A33F342BC077}" type="pres">
      <dgm:prSet presAssocID="{1B82D71A-9436-400B-8531-499F3B0165C9}" presName="sibTrans" presStyleCnt="0"/>
      <dgm:spPr/>
    </dgm:pt>
    <dgm:pt modelId="{C1ACEB75-C752-4C03-9F26-FEF29103BF8D}" type="pres">
      <dgm:prSet presAssocID="{ED490C5B-6E42-4B3D-807D-66F34B72144B}" presName="node" presStyleLbl="node1" presStyleIdx="3" presStyleCnt="4" custScaleX="311763" custScaleY="77211">
        <dgm:presLayoutVars>
          <dgm:bulletEnabled val="1"/>
        </dgm:presLayoutVars>
      </dgm:prSet>
      <dgm:spPr/>
    </dgm:pt>
  </dgm:ptLst>
  <dgm:cxnLst>
    <dgm:cxn modelId="{CF81E205-3CB6-4391-AA8B-82C7564656C4}" type="presOf" srcId="{3DED778D-F5CE-47FA-90F6-2387D833E2BA}" destId="{A6236E70-BDA5-4521-900F-DC92114F808B}" srcOrd="0" destOrd="0" presId="urn:microsoft.com/office/officeart/2005/8/layout/default"/>
    <dgm:cxn modelId="{376C2A13-9EC6-472E-9F5A-7D55D780C22B}" srcId="{78E91EC7-F91D-4287-9A0A-B1FBB83522F7}" destId="{2F16DCAB-78B9-4BF2-B45A-CD3A71348F9D}" srcOrd="1" destOrd="0" parTransId="{CD630119-9B74-48FB-8CCF-B750A04787BC}" sibTransId="{15FE01C8-1B17-4787-90B7-A642B6531A4D}"/>
    <dgm:cxn modelId="{3DAA802C-9419-45C0-B60F-ED2FD4EAAF07}" type="presOf" srcId="{2F16DCAB-78B9-4BF2-B45A-CD3A71348F9D}" destId="{01A27AE6-C365-436D-BE7F-81BC3BB359E9}" srcOrd="0" destOrd="0" presId="urn:microsoft.com/office/officeart/2005/8/layout/default"/>
    <dgm:cxn modelId="{6B4EBB3D-5AA1-4668-9796-76C26D5CEC32}" type="presOf" srcId="{93D2DA3B-8DA0-4B3B-9F26-8E8181EB8E49}" destId="{8089AA49-514B-46B4-BAB4-267062E5640E}" srcOrd="0" destOrd="0" presId="urn:microsoft.com/office/officeart/2005/8/layout/default"/>
    <dgm:cxn modelId="{9DACFE4A-5EE1-4FA7-A4BB-D57A40383942}" type="presOf" srcId="{ED490C5B-6E42-4B3D-807D-66F34B72144B}" destId="{C1ACEB75-C752-4C03-9F26-FEF29103BF8D}" srcOrd="0" destOrd="0" presId="urn:microsoft.com/office/officeart/2005/8/layout/default"/>
    <dgm:cxn modelId="{C9C2DE98-F81F-495F-AE1C-674D6BDD3316}" srcId="{78E91EC7-F91D-4287-9A0A-B1FBB83522F7}" destId="{ED490C5B-6E42-4B3D-807D-66F34B72144B}" srcOrd="3" destOrd="0" parTransId="{9C5BBE4F-1C40-4568-B84B-94D33006A50D}" sibTransId="{6A52B547-8358-4281-842D-38B39B502ACE}"/>
    <dgm:cxn modelId="{9C8ADDAC-3D1D-44BD-84BD-E74FEF890CAE}" srcId="{78E91EC7-F91D-4287-9A0A-B1FBB83522F7}" destId="{93D2DA3B-8DA0-4B3B-9F26-8E8181EB8E49}" srcOrd="2" destOrd="0" parTransId="{17814B9B-EA53-4F71-B0BB-AD182E440C57}" sibTransId="{1B82D71A-9436-400B-8531-499F3B0165C9}"/>
    <dgm:cxn modelId="{1F7948E4-AFAB-477A-B202-F4EB1CF7A6B6}" srcId="{78E91EC7-F91D-4287-9A0A-B1FBB83522F7}" destId="{3DED778D-F5CE-47FA-90F6-2387D833E2BA}" srcOrd="0" destOrd="0" parTransId="{790BCFCA-5AF2-40DD-A00F-B1BFEA4A82D3}" sibTransId="{3E094A21-FD17-4EBC-B7BB-E3505822C39A}"/>
    <dgm:cxn modelId="{4C3FF8FE-D7F9-4E52-A297-ACFB35B748E9}" type="presOf" srcId="{78E91EC7-F91D-4287-9A0A-B1FBB83522F7}" destId="{EEA141E2-1973-4602-9D19-69D19BF3D7AA}" srcOrd="0" destOrd="0" presId="urn:microsoft.com/office/officeart/2005/8/layout/default"/>
    <dgm:cxn modelId="{7EEE60BF-0194-42AF-A164-DAA1DBDD4EA8}" type="presParOf" srcId="{EEA141E2-1973-4602-9D19-69D19BF3D7AA}" destId="{A6236E70-BDA5-4521-900F-DC92114F808B}" srcOrd="0" destOrd="0" presId="urn:microsoft.com/office/officeart/2005/8/layout/default"/>
    <dgm:cxn modelId="{E9678473-9303-4DB7-B21D-673532A0D9A2}" type="presParOf" srcId="{EEA141E2-1973-4602-9D19-69D19BF3D7AA}" destId="{3F93E388-5922-4BF0-8070-6D66F6DAE4CE}" srcOrd="1" destOrd="0" presId="urn:microsoft.com/office/officeart/2005/8/layout/default"/>
    <dgm:cxn modelId="{912D8AFA-7D29-4522-BD51-609922FEAE8E}" type="presParOf" srcId="{EEA141E2-1973-4602-9D19-69D19BF3D7AA}" destId="{01A27AE6-C365-436D-BE7F-81BC3BB359E9}" srcOrd="2" destOrd="0" presId="urn:microsoft.com/office/officeart/2005/8/layout/default"/>
    <dgm:cxn modelId="{031976E5-8EA6-405B-BDF6-6A33020704EC}" type="presParOf" srcId="{EEA141E2-1973-4602-9D19-69D19BF3D7AA}" destId="{D5FAC1AC-1EA1-4DD7-95F4-DD62D427A9C2}" srcOrd="3" destOrd="0" presId="urn:microsoft.com/office/officeart/2005/8/layout/default"/>
    <dgm:cxn modelId="{D8968D8C-2F7F-4B23-92E7-0659DFE7A5FF}" type="presParOf" srcId="{EEA141E2-1973-4602-9D19-69D19BF3D7AA}" destId="{8089AA49-514B-46B4-BAB4-267062E5640E}" srcOrd="4" destOrd="0" presId="urn:microsoft.com/office/officeart/2005/8/layout/default"/>
    <dgm:cxn modelId="{A9AAE788-F946-498A-98D0-1ACB7E3A1D30}" type="presParOf" srcId="{EEA141E2-1973-4602-9D19-69D19BF3D7AA}" destId="{F908EE18-7577-4E0D-A2FE-A33F342BC077}" srcOrd="5" destOrd="0" presId="urn:microsoft.com/office/officeart/2005/8/layout/default"/>
    <dgm:cxn modelId="{C6C5047C-D2D3-4CA6-A3A6-4480E6C5E074}" type="presParOf" srcId="{EEA141E2-1973-4602-9D19-69D19BF3D7AA}" destId="{C1ACEB75-C752-4C03-9F26-FEF29103BF8D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36E70-BDA5-4521-900F-DC92114F808B}">
      <dsp:nvSpPr>
        <dsp:cNvPr id="0" name=""/>
        <dsp:cNvSpPr/>
      </dsp:nvSpPr>
      <dsp:spPr>
        <a:xfrm>
          <a:off x="0" y="437124"/>
          <a:ext cx="3454342" cy="2072605"/>
        </a:xfrm>
        <a:prstGeom prst="rect">
          <a:avLst/>
        </a:prstGeom>
        <a:solidFill>
          <a:srgbClr val="A57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2060"/>
              </a:solidFill>
            </a:rPr>
            <a:t>Loir et Cher Logement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Francine GAUDECHOUX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Anique MOUSSET</a:t>
          </a:r>
        </a:p>
      </dsp:txBody>
      <dsp:txXfrm>
        <a:off x="0" y="437124"/>
        <a:ext cx="3454342" cy="2072605"/>
      </dsp:txXfrm>
    </dsp:sp>
    <dsp:sp modelId="{01A27AE6-C365-436D-BE7F-81BC3BB359E9}">
      <dsp:nvSpPr>
        <dsp:cNvPr id="0" name=""/>
        <dsp:cNvSpPr/>
      </dsp:nvSpPr>
      <dsp:spPr>
        <a:xfrm>
          <a:off x="3840434" y="451456"/>
          <a:ext cx="3454342" cy="2110140"/>
        </a:xfrm>
        <a:prstGeom prst="rect">
          <a:avLst/>
        </a:prstGeom>
        <a:solidFill>
          <a:srgbClr val="F799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2060"/>
              </a:solidFill>
            </a:rPr>
            <a:t>Terre de Loire Habitat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Monique CHAUMAIS</a:t>
          </a:r>
        </a:p>
      </dsp:txBody>
      <dsp:txXfrm>
        <a:off x="3840434" y="451456"/>
        <a:ext cx="3454342" cy="2110140"/>
      </dsp:txXfrm>
    </dsp:sp>
    <dsp:sp modelId="{8089AA49-514B-46B4-BAB4-267062E5640E}">
      <dsp:nvSpPr>
        <dsp:cNvPr id="0" name=""/>
        <dsp:cNvSpPr/>
      </dsp:nvSpPr>
      <dsp:spPr>
        <a:xfrm>
          <a:off x="7599553" y="456524"/>
          <a:ext cx="3454342" cy="2072605"/>
        </a:xfrm>
        <a:prstGeom prst="rect">
          <a:avLst/>
        </a:prstGeom>
        <a:solidFill>
          <a:srgbClr val="73C6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2060"/>
              </a:solidFill>
            </a:rPr>
            <a:t>3F Val de Loire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Nathalie PAUMIER</a:t>
          </a:r>
        </a:p>
      </dsp:txBody>
      <dsp:txXfrm>
        <a:off x="7599553" y="456524"/>
        <a:ext cx="3454342" cy="2072605"/>
      </dsp:txXfrm>
    </dsp:sp>
    <dsp:sp modelId="{C1ACEB75-C752-4C03-9F26-FEF29103BF8D}">
      <dsp:nvSpPr>
        <dsp:cNvPr id="0" name=""/>
        <dsp:cNvSpPr/>
      </dsp:nvSpPr>
      <dsp:spPr>
        <a:xfrm>
          <a:off x="142267" y="2873932"/>
          <a:ext cx="10769361" cy="1600279"/>
        </a:xfrm>
        <a:prstGeom prst="rect">
          <a:avLst/>
        </a:prstGeom>
        <a:solidFill>
          <a:srgbClr val="9665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 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0" kern="1200" dirty="0"/>
        </a:p>
      </dsp:txBody>
      <dsp:txXfrm>
        <a:off x="142267" y="2873932"/>
        <a:ext cx="10769361" cy="1600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570CE-C3B7-4C24-A277-D07FF84D76F2}" type="datetimeFigureOut">
              <a:rPr lang="fr-FR" smtClean="0"/>
              <a:t>13/05/2023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EF46E-C16E-4789-BBE6-CA53589FC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8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2E987-0992-4FF2-AA48-440F4E10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B12135-7BBA-4A4C-A94C-92DC96D1C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13E91-C59B-4FA6-9A4B-3D38AE90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B22-3E9F-48F1-A665-3A9E554237E4}" type="datetime1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1D4EF-4361-4678-9B06-4F37EB81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DD756-2C8D-4A46-9AC9-F156C5CD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61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F66C5-A612-440A-9718-A27D066E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FE13D8-D625-4D1B-87D2-AC3C965F4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4A8339-386F-4D86-ACCA-D0524605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747-7970-4DFD-B47E-57A0586C4A68}" type="datetime1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F32327-5694-4EF9-93F5-9533EBBA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8F069-324D-41BC-8853-015D840C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583C8F-B571-434E-8E00-1E3495399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FCBF8C-396F-4E62-8623-A4670AE43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1CF5D5-42B0-41E7-A133-EF9DB239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E4F1-F193-47C1-824C-046B78AF3B3F}" type="datetime1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BBA2FB-491E-4FC9-B194-F5DD8447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D4DD7-FA69-4AC6-861F-24305020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80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C8FFA-B9EB-439D-BCCE-44B2091E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884EC3-8DE2-4892-A393-C5412E8A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48FBD2-A508-4137-8993-199A17A6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359A-FB71-4B14-85F0-FD30EB14463F}" type="datetime1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B84399-93F2-4C8C-965A-BB71365F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209E5-0357-425C-968A-92987EC5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68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CCE72-7A3C-4FF0-BE4C-A68FE42B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855096-D75B-432B-A810-55869B19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FD3155-053D-4CCE-83AA-59DEA507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609-4C2B-4B6B-B620-86C44ED4080D}" type="datetime1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E67F63-8D16-4025-B9F3-A4258C66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40B360-2A8A-453D-BEA0-5736E90A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71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84FF5-A2DD-4E4B-8EE5-4E6DB665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8031D8-F503-4692-A297-6323EA4C7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6481F1-5BD4-4285-BA88-A2DCA60EE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AB8770-B50B-4993-BFEE-AC971434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A039-64EA-4046-B3A2-8E1733C4585C}" type="datetime1">
              <a:rPr lang="fr-FR" smtClean="0"/>
              <a:t>13/05/2023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37B3E-59EB-4FB4-8529-82DE9771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F8A002-C01F-4F1C-BA15-F220020E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20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E84BF-84AF-479C-BA0F-6D072503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ED623B-F31C-4885-8CD2-2975BA3F1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88F90E-64D0-48C3-9CEE-FFC63DEDD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322BDA-8E13-4F83-AE81-0A95D9166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A4C6DC-850F-4BC5-9A8D-DF9BB0AAD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0C46B6-377C-4E40-B243-17ABC878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ECE7-0776-4088-92CF-126696C9B4CB}" type="datetime1">
              <a:rPr lang="fr-FR" smtClean="0"/>
              <a:t>13/05/2023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A23164-C157-47F5-945D-02515ABE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C975EB-CA1A-48F7-A16B-A861B488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8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30012-7976-4921-BE60-FE84D74C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CA9BA2-F140-4E1B-835C-C131113D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4750-9877-4B80-A1E3-8D00899B2F18}" type="datetime1">
              <a:rPr lang="fr-FR" smtClean="0"/>
              <a:t>13/05/2023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E44914-425D-4DB1-847E-E73DB5A1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3E8D62-D3DC-4EE2-AAC1-7C44CC33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2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92A49B-DFD0-4225-ACB4-33037FDF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AB95-CF79-42F5-85E1-C9A8EAF1EC88}" type="datetime1">
              <a:rPr lang="fr-FR" smtClean="0"/>
              <a:t>13/05/2023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25ED42-CD25-4CCB-BEE8-35A5E3B5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87E18C-E37A-4D88-B4EF-17A0BCF5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8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44CF6-AF54-4CA4-9475-EB3E5486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28476-6275-455E-9103-67210B8B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73AAF-7F18-4BED-98E4-A5B497F5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472EB3-214B-4C60-AE80-FBAD3BAE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10CF-1E23-45A9-A8BB-458A2D53F4B0}" type="datetime1">
              <a:rPr lang="fr-FR" smtClean="0"/>
              <a:t>13/05/2023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5A4D87-8052-432C-9078-CDB56577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61DAEE-8613-43BE-8DC7-47CD1229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63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10690-4248-4F57-9898-7707BE92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ED1F0E-DCD5-48F1-BC69-9FAA2ED1E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288EB1-ABDC-4400-AC8C-BBD0F90D2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0470E5-7686-4AE0-BDDA-7B6A3716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098-1CC4-40CB-91C2-343517618760}" type="datetime1">
              <a:rPr lang="fr-FR" smtClean="0"/>
              <a:t>13/05/2023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E6DCF0-1C5C-4625-A9CB-74E1432C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8CC0F9-C370-4C83-8BF3-A6D5FF2E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5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B11D57-205F-4DB3-8714-87BCA659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2186-401C-4875-98FF-0BE5AF8E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37AD6C-BB88-42C4-9D79-B59D7C523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FC71-D6D0-4533-83C8-E8D26A46791A}" type="datetime1">
              <a:rPr lang="fr-FR" smtClean="0"/>
              <a:t>13/05/2023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47484-410E-498A-AFAE-1A08D7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81CC2-B7EC-4A49-8E0F-0107DE974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C166-E6BC-46A7-ABD1-03ADCF533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1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9598D1A-4C48-48F6-BAD9-4A84500A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709DC768-A773-46B6-A831-BA53AAEA6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789473"/>
              </p:ext>
            </p:extLst>
          </p:nvPr>
        </p:nvGraphicFramePr>
        <p:xfrm>
          <a:off x="0" y="0"/>
          <a:ext cx="12192000" cy="685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" r:id="rId2" imgW="0" imgH="0" progId="StaticMetafile">
                  <p:embed/>
                </p:oleObj>
              </mc:Choice>
              <mc:Fallback>
                <p:oleObj name="Photo" r:id="rId2" imgW="0" imgH="0" progId="StaticMetafile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709DC768-A773-46B6-A831-BA53AAEA64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7989"/>
                      </a:xfrm>
                      <a:prstGeom prst="rect">
                        <a:avLst/>
                      </a:prstGeom>
                      <a:solidFill>
                        <a:srgbClr val="0063AE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0814A0-8D86-474D-8050-F74A53C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1380DB-9439-5760-709D-AB55CC1FE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7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30430-7E29-414F-A2A5-2F12E2E2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319088"/>
            <a:ext cx="2743200" cy="572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2800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A19FCE-C922-47BD-8E21-945741C1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2964C0-9512-4FF5-BAF2-51934E495E96}"/>
              </a:ext>
            </a:extLst>
          </p:cNvPr>
          <p:cNvSpPr txBox="1"/>
          <p:nvPr/>
        </p:nvSpPr>
        <p:spPr>
          <a:xfrm>
            <a:off x="3141667" y="4540468"/>
            <a:ext cx="5908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Centre Social Mirabeau</a:t>
            </a:r>
          </a:p>
          <a:p>
            <a:pPr algn="ctr"/>
            <a:r>
              <a:rPr lang="fr-FR" sz="2800" dirty="0"/>
              <a:t>33 jours de permanences en 2022, </a:t>
            </a:r>
          </a:p>
          <a:p>
            <a:pPr algn="ctr"/>
            <a:r>
              <a:rPr lang="fr-FR" sz="2800" dirty="0"/>
              <a:t>ce qui représente 88h30 dans l’année</a:t>
            </a:r>
          </a:p>
          <a:p>
            <a:endParaRPr lang="fr-FR" sz="2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4B5911-7836-4493-B7CC-1E21590BBFA2}"/>
              </a:ext>
            </a:extLst>
          </p:cNvPr>
          <p:cNvSpPr txBox="1"/>
          <p:nvPr/>
        </p:nvSpPr>
        <p:spPr>
          <a:xfrm>
            <a:off x="6096000" y="3497698"/>
            <a:ext cx="574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D6C019-8496-470A-BBF0-DE9324DD6DD8}"/>
              </a:ext>
            </a:extLst>
          </p:cNvPr>
          <p:cNvSpPr txBox="1"/>
          <p:nvPr/>
        </p:nvSpPr>
        <p:spPr>
          <a:xfrm>
            <a:off x="5926031" y="5601987"/>
            <a:ext cx="574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B0EBA49-78D1-4B55-9019-AF27B979C7B2}"/>
              </a:ext>
            </a:extLst>
          </p:cNvPr>
          <p:cNvSpPr txBox="1"/>
          <p:nvPr/>
        </p:nvSpPr>
        <p:spPr>
          <a:xfrm>
            <a:off x="517486" y="53033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31D6ACD-E2A5-922D-AF69-A688D46A9007}"/>
              </a:ext>
            </a:extLst>
          </p:cNvPr>
          <p:cNvSpPr/>
          <p:nvPr/>
        </p:nvSpPr>
        <p:spPr>
          <a:xfrm>
            <a:off x="458197" y="335511"/>
            <a:ext cx="3234216" cy="910252"/>
          </a:xfrm>
          <a:prstGeom prst="roundRect">
            <a:avLst/>
          </a:prstGeom>
          <a:solidFill>
            <a:srgbClr val="006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NOS PERMANENCES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8066D8-AE93-2ADF-14AC-F369ADE33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95" y="2144568"/>
            <a:ext cx="9188718" cy="16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0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930BD-B68A-4CB9-BC6F-9B044B6F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318" y="273917"/>
            <a:ext cx="4450635" cy="75399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fr-FR" sz="2800" dirty="0"/>
              <a:t>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1001F9C-2C1C-4EF6-883E-16EBBACCB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0710" y="441064"/>
            <a:ext cx="2752712" cy="11680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8800" dirty="0"/>
          </a:p>
          <a:p>
            <a:pPr marL="0" indent="0">
              <a:buNone/>
            </a:pPr>
            <a:endParaRPr lang="fr-FR" sz="8800" dirty="0"/>
          </a:p>
          <a:p>
            <a:pPr marL="0" indent="0">
              <a:buNone/>
            </a:pPr>
            <a:endParaRPr lang="fr-FR" sz="8800" dirty="0"/>
          </a:p>
          <a:p>
            <a:pPr marL="0" indent="0">
              <a:buNone/>
            </a:pPr>
            <a:endParaRPr lang="fr-FR" sz="8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79842D-6FCD-4637-AB7F-07B04669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32405E-16F4-4E42-9BD5-74ABA2E61878}"/>
              </a:ext>
            </a:extLst>
          </p:cNvPr>
          <p:cNvSpPr txBox="1"/>
          <p:nvPr/>
        </p:nvSpPr>
        <p:spPr>
          <a:xfrm>
            <a:off x="7269018" y="18565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D80D964-10C4-80D7-8D0C-0AB51D883B35}"/>
              </a:ext>
            </a:extLst>
          </p:cNvPr>
          <p:cNvSpPr/>
          <p:nvPr/>
        </p:nvSpPr>
        <p:spPr>
          <a:xfrm>
            <a:off x="458197" y="335511"/>
            <a:ext cx="3234216" cy="910252"/>
          </a:xfrm>
          <a:prstGeom prst="roundRect">
            <a:avLst/>
          </a:prstGeom>
          <a:solidFill>
            <a:srgbClr val="9665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DOSSIERS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71676961-7AE9-6538-C58E-A0886C9F8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80624"/>
              </p:ext>
            </p:extLst>
          </p:nvPr>
        </p:nvGraphicFramePr>
        <p:xfrm>
          <a:off x="1281243" y="2100237"/>
          <a:ext cx="9629514" cy="1908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9838">
                  <a:extLst>
                    <a:ext uri="{9D8B030D-6E8A-4147-A177-3AD203B41FA5}">
                      <a16:colId xmlns:a16="http://schemas.microsoft.com/office/drawing/2014/main" val="659409706"/>
                    </a:ext>
                  </a:extLst>
                </a:gridCol>
                <a:gridCol w="3209838">
                  <a:extLst>
                    <a:ext uri="{9D8B030D-6E8A-4147-A177-3AD203B41FA5}">
                      <a16:colId xmlns:a16="http://schemas.microsoft.com/office/drawing/2014/main" val="1066437559"/>
                    </a:ext>
                  </a:extLst>
                </a:gridCol>
                <a:gridCol w="3209838">
                  <a:extLst>
                    <a:ext uri="{9D8B030D-6E8A-4147-A177-3AD203B41FA5}">
                      <a16:colId xmlns:a16="http://schemas.microsoft.com/office/drawing/2014/main" val="2287805181"/>
                    </a:ext>
                  </a:extLst>
                </a:gridCol>
              </a:tblGrid>
              <a:tr h="1053724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81 DOSSIERS OUVERTS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03673"/>
                  </a:ext>
                </a:extLst>
              </a:tr>
              <a:tr h="8546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54 ABOUTIS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18 EN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9 SANS SUITE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05621"/>
                  </a:ext>
                </a:extLst>
              </a:tr>
            </a:tbl>
          </a:graphicData>
        </a:graphic>
      </p:graphicFrame>
      <p:graphicFrame>
        <p:nvGraphicFramePr>
          <p:cNvPr id="8" name="Tableau 14">
            <a:extLst>
              <a:ext uri="{FF2B5EF4-FFF2-40B4-BE49-F238E27FC236}">
                <a16:creationId xmlns:a16="http://schemas.microsoft.com/office/drawing/2014/main" id="{C1E8C18A-7895-4F88-AD9B-A12781083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51499"/>
              </p:ext>
            </p:extLst>
          </p:nvPr>
        </p:nvGraphicFramePr>
        <p:xfrm>
          <a:off x="1281243" y="4630164"/>
          <a:ext cx="9629514" cy="465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29514">
                  <a:extLst>
                    <a:ext uri="{9D8B030D-6E8A-4147-A177-3AD203B41FA5}">
                      <a16:colId xmlns:a16="http://schemas.microsoft.com/office/drawing/2014/main" val="1752074770"/>
                    </a:ext>
                  </a:extLst>
                </a:gridCol>
              </a:tblGrid>
              <a:tr h="4659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 DEMANDES DE RENSEIGNEMENTS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2236"/>
                  </a:ext>
                </a:extLst>
              </a:tr>
            </a:tbl>
          </a:graphicData>
        </a:graphic>
      </p:graphicFrame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C5E731B-93B9-697E-7E99-A09D39D8105F}"/>
              </a:ext>
            </a:extLst>
          </p:cNvPr>
          <p:cNvSpPr/>
          <p:nvPr/>
        </p:nvSpPr>
        <p:spPr>
          <a:xfrm>
            <a:off x="436682" y="273917"/>
            <a:ext cx="3234216" cy="910252"/>
          </a:xfrm>
          <a:prstGeom prst="roundRect">
            <a:avLst/>
          </a:prstGeom>
          <a:solidFill>
            <a:srgbClr val="9665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DOSSIERS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6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ACBD29-6C95-A101-A43F-C821E60D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EA3C4-91F4-362B-63F2-4F2537C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397D7640-96DF-9233-9B1B-0A7AED3C4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17094"/>
              </p:ext>
            </p:extLst>
          </p:nvPr>
        </p:nvGraphicFramePr>
        <p:xfrm>
          <a:off x="1175721" y="1913128"/>
          <a:ext cx="9840558" cy="248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186">
                  <a:extLst>
                    <a:ext uri="{9D8B030D-6E8A-4147-A177-3AD203B41FA5}">
                      <a16:colId xmlns:a16="http://schemas.microsoft.com/office/drawing/2014/main" val="3901713688"/>
                    </a:ext>
                  </a:extLst>
                </a:gridCol>
                <a:gridCol w="3280186">
                  <a:extLst>
                    <a:ext uri="{9D8B030D-6E8A-4147-A177-3AD203B41FA5}">
                      <a16:colId xmlns:a16="http://schemas.microsoft.com/office/drawing/2014/main" val="2737851027"/>
                    </a:ext>
                  </a:extLst>
                </a:gridCol>
                <a:gridCol w="3280186">
                  <a:extLst>
                    <a:ext uri="{9D8B030D-6E8A-4147-A177-3AD203B41FA5}">
                      <a16:colId xmlns:a16="http://schemas.microsoft.com/office/drawing/2014/main" val="2581822873"/>
                    </a:ext>
                  </a:extLst>
                </a:gridCol>
              </a:tblGrid>
              <a:tr h="145723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Logement (demande de logement, litige avec bailleur…)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Consommation (énergie, service, communication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Vie quotidienne (santé, emploi, aide aux papiers…)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51114"/>
                  </a:ext>
                </a:extLst>
              </a:tr>
              <a:tr h="1029513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376793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9ADAB85-ECDD-A130-8C38-C31043D59837}"/>
              </a:ext>
            </a:extLst>
          </p:cNvPr>
          <p:cNvSpPr/>
          <p:nvPr/>
        </p:nvSpPr>
        <p:spPr>
          <a:xfrm>
            <a:off x="436682" y="273917"/>
            <a:ext cx="3234216" cy="9102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TYPOLOGIE DES DEMANDES 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5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CB0E9-2D7D-4730-A4B0-B66805B1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39"/>
          </a:xfrm>
          <a:solidFill>
            <a:srgbClr val="A57DAD"/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NOS ACTIONS AUPRES DES FAMILLES LOCATAIRES </a:t>
            </a:r>
            <a:endParaRPr lang="fr-FR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FF379F-3794-46FF-A7AB-8EC4A4B1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8134" y="6143738"/>
            <a:ext cx="2743200" cy="365125"/>
          </a:xfrm>
        </p:spPr>
        <p:txBody>
          <a:bodyPr/>
          <a:lstStyle/>
          <a:p>
            <a:fld id="{AA12C166-E6BC-46A7-ABD1-03ADCF533BEA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7" name="Tableau 12">
            <a:extLst>
              <a:ext uri="{FF2B5EF4-FFF2-40B4-BE49-F238E27FC236}">
                <a16:creationId xmlns:a16="http://schemas.microsoft.com/office/drawing/2014/main" id="{3381C1BF-E8F9-4C1F-923C-B546DCF69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43496"/>
              </p:ext>
            </p:extLst>
          </p:nvPr>
        </p:nvGraphicFramePr>
        <p:xfrm>
          <a:off x="1435100" y="1168134"/>
          <a:ext cx="9321800" cy="42232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2271968879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1604673971"/>
                    </a:ext>
                  </a:extLst>
                </a:gridCol>
              </a:tblGrid>
              <a:tr h="5918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scolarité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 </a:t>
                      </a: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printemps des familles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18671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Couture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Portes ouvertes à Mirabeau 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45364"/>
                  </a:ext>
                </a:extLst>
              </a:tr>
              <a:tr h="718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Jeux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Développement Durable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21840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20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Marché de Noël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Goûter « zéro déchet »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41375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fête des habitants 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Forum de l’engagement</a:t>
                      </a: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5420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 Café aux pieds de l’immeuble »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717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7A5CF93-2391-494E-AB01-6071FD1620FD}"/>
              </a:ext>
            </a:extLst>
          </p:cNvPr>
          <p:cNvSpPr txBox="1"/>
          <p:nvPr/>
        </p:nvSpPr>
        <p:spPr>
          <a:xfrm>
            <a:off x="3048000" y="5654386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Nous voici à la fin du rapport moral et nous allons procéder à sa validation.</a:t>
            </a:r>
            <a:endParaRPr lang="fr-FR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E0304E-8B81-A879-8476-F51D58242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EE91B5-D558-4827-AA49-D3FDF5AD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648133-AB60-4AD3-ABA0-64615AE77BF8}"/>
              </a:ext>
            </a:extLst>
          </p:cNvPr>
          <p:cNvSpPr txBox="1"/>
          <p:nvPr/>
        </p:nvSpPr>
        <p:spPr>
          <a:xfrm>
            <a:off x="1280327" y="5350825"/>
            <a:ext cx="437773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Nous voici à la fin du rapport financier et nous allons procéder à sa validation.</a:t>
            </a:r>
            <a:endParaRPr lang="fr-FR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3EB67CD-1451-4C89-AB94-6AC527035DF0}"/>
              </a:ext>
            </a:extLst>
          </p:cNvPr>
          <p:cNvSpPr txBox="1">
            <a:spLocks/>
          </p:cNvSpPr>
          <p:nvPr/>
        </p:nvSpPr>
        <p:spPr>
          <a:xfrm>
            <a:off x="838200" y="241160"/>
            <a:ext cx="4155831" cy="55949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0000"/>
                </a:solidFill>
                <a:latin typeface="+mn-lt"/>
                <a:ea typeface="Liberation Serif"/>
                <a:cs typeface="Liberation Serif"/>
              </a:rPr>
              <a:t>Rapport Financier 2022</a:t>
            </a:r>
            <a:endParaRPr lang="fr-FR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667FA1-2DA5-1A97-4D72-72FB8984D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5835" r="67941" b="31673"/>
          <a:stretch/>
        </p:blipFill>
        <p:spPr>
          <a:xfrm>
            <a:off x="540607" y="5267201"/>
            <a:ext cx="884255" cy="8391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6D72B8-418C-B073-86D6-967F18902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21832" r="62911" b="23196"/>
          <a:stretch/>
        </p:blipFill>
        <p:spPr>
          <a:xfrm>
            <a:off x="10302058" y="237951"/>
            <a:ext cx="1323884" cy="13036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D2764C-1FEF-9129-E79C-B8C3E79A8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" y="1154930"/>
            <a:ext cx="6113545" cy="31958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F9D616-4C6A-8DFF-7361-3B584572A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29" y="1914862"/>
            <a:ext cx="5910268" cy="470518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B7B7A08-3CC8-61DC-A863-4C5DD8542749}"/>
              </a:ext>
            </a:extLst>
          </p:cNvPr>
          <p:cNvSpPr txBox="1"/>
          <p:nvPr/>
        </p:nvSpPr>
        <p:spPr>
          <a:xfrm>
            <a:off x="6587783" y="602274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5560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D5AEE-8059-4DF1-9BCA-E24B15AB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3412253" cy="831869"/>
          </a:xfrm>
          <a:solidFill>
            <a:srgbClr val="F79935"/>
          </a:solidFill>
          <a:effectLst/>
        </p:spPr>
        <p:txBody>
          <a:bodyPr/>
          <a:lstStyle/>
          <a:p>
            <a:pPr algn="ctr"/>
            <a:r>
              <a:rPr lang="fr-FR" sz="2800" b="1" dirty="0">
                <a:solidFill>
                  <a:srgbClr val="000000"/>
                </a:solidFill>
                <a:effectLst/>
                <a:latin typeface="+mn-lt"/>
                <a:ea typeface="Liberation Serif"/>
                <a:cs typeface="Liberation Serif"/>
              </a:rPr>
              <a:t>Orientation 2023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339E7-FA3E-4E68-8916-2305C074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1FF433-1442-47F5-97E5-CFB64D02506F}"/>
              </a:ext>
            </a:extLst>
          </p:cNvPr>
          <p:cNvSpPr txBox="1"/>
          <p:nvPr/>
        </p:nvSpPr>
        <p:spPr>
          <a:xfrm>
            <a:off x="452582" y="1690688"/>
            <a:ext cx="4842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Continuer le travail de visibilité de notre association </a:t>
            </a:r>
          </a:p>
          <a:p>
            <a:pPr>
              <a:buClr>
                <a:srgbClr val="73C649"/>
              </a:buClr>
            </a:pPr>
            <a:endParaRPr lang="fr-FR" dirty="0"/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Développer, porter et mettre en œuvre de nouvelles actions.</a:t>
            </a:r>
          </a:p>
          <a:p>
            <a:pPr>
              <a:buClr>
                <a:srgbClr val="73C649"/>
              </a:buClr>
            </a:pPr>
            <a:endParaRPr lang="fr-FR" dirty="0"/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Travailler notre communication (presse, documents pour les partenaires etc…)</a:t>
            </a:r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 Continuer de participer aux diverses formations pour mieux mener nos actions </a:t>
            </a:r>
          </a:p>
          <a:p>
            <a:endParaRPr lang="fr-FR" dirty="0"/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 Répondre d’avantages aux appels d’offres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06665B-1883-4E8F-A31C-45AC02FA2BC6}"/>
              </a:ext>
            </a:extLst>
          </p:cNvPr>
          <p:cNvSpPr txBox="1"/>
          <p:nvPr/>
        </p:nvSpPr>
        <p:spPr>
          <a:xfrm>
            <a:off x="6225309" y="1601218"/>
            <a:ext cx="5772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Solliciter d’avantage les demandes de subventions</a:t>
            </a:r>
          </a:p>
          <a:p>
            <a:pPr>
              <a:buClr>
                <a:srgbClr val="73C649"/>
              </a:buClr>
            </a:pPr>
            <a:endParaRPr lang="fr-FR" dirty="0"/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Favoriser un travail en partenariat avec une ou plusieurs associations qui œuvrent dans les mêmes champs que nous avec des compétences différentes.</a:t>
            </a:r>
          </a:p>
          <a:p>
            <a:pPr>
              <a:buClr>
                <a:srgbClr val="73C649"/>
              </a:buClr>
            </a:pPr>
            <a:endParaRPr lang="fr-FR" dirty="0"/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 Faire vivre d’avantage les résolutions et/ou propositions de la CSF Nationale.</a:t>
            </a:r>
          </a:p>
          <a:p>
            <a:pPr>
              <a:buClr>
                <a:srgbClr val="73C649"/>
              </a:buClr>
            </a:pPr>
            <a:endParaRPr lang="fr-FR" dirty="0"/>
          </a:p>
          <a:p>
            <a:pPr marL="285750" indent="-285750">
              <a:buClr>
                <a:srgbClr val="73C649"/>
              </a:buClr>
              <a:buFont typeface="Wingdings" panose="05000000000000000000" pitchFamily="2" charset="2"/>
              <a:buChar char="v"/>
            </a:pPr>
            <a:r>
              <a:rPr lang="fr-FR" dirty="0"/>
              <a:t> Créer et faire vivre des collectifs de locataires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293E74-7499-46F8-A1D0-AFD56E218514}"/>
              </a:ext>
            </a:extLst>
          </p:cNvPr>
          <p:cNvSpPr txBox="1"/>
          <p:nvPr/>
        </p:nvSpPr>
        <p:spPr>
          <a:xfrm>
            <a:off x="3048000" y="5820960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Nous voici à la fin du rapport d’orientation et nous allons procéder à sa validation.</a:t>
            </a:r>
            <a:endParaRPr lang="fr-FR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977F92-8688-140C-E8AA-C610AF650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16435" r="58165" b="29526"/>
          <a:stretch/>
        </p:blipFill>
        <p:spPr>
          <a:xfrm>
            <a:off x="10876503" y="49899"/>
            <a:ext cx="1214701" cy="12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BC8ED-946B-46DB-A3B7-F94D74FC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3382108" cy="669855"/>
          </a:xfrm>
          <a:solidFill>
            <a:srgbClr val="0063AE"/>
          </a:solidFill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+mn-lt"/>
              </a:rPr>
              <a:t>VOTES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FB6DC3-837A-48E8-BD3B-799A78CD6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0" y="5868237"/>
            <a:ext cx="379325" cy="280030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43411C1-EE84-44A5-BFC2-5AFC3E12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924" y="5764063"/>
            <a:ext cx="5678055" cy="4351338"/>
          </a:xfrm>
        </p:spPr>
        <p:txBody>
          <a:bodyPr/>
          <a:lstStyle/>
          <a:p>
            <a:pPr marL="0" indent="0" algn="ctr">
              <a:buClr>
                <a:srgbClr val="A57DAD"/>
              </a:buClr>
              <a:buNone/>
            </a:pPr>
            <a:r>
              <a:rPr lang="fr-FR" dirty="0"/>
              <a:t>Cotisations :26 €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CC1917-81A7-437A-86C7-BE2AF037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539DCEAD-E9A5-33EF-7ED9-B71D86C2B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498"/>
              </p:ext>
            </p:extLst>
          </p:nvPr>
        </p:nvGraphicFramePr>
        <p:xfrm>
          <a:off x="2032000" y="1737517"/>
          <a:ext cx="8128000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38060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SORTANTS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0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 NGOUBILI Natacha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 TCHIMTCHOUA Nina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65569"/>
                  </a:ext>
                </a:extLst>
              </a:tr>
            </a:tbl>
          </a:graphicData>
        </a:graphic>
      </p:graphicFrame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8486ECD8-9901-0798-4CF6-18D630EA0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29097"/>
              </p:ext>
            </p:extLst>
          </p:nvPr>
        </p:nvGraphicFramePr>
        <p:xfrm>
          <a:off x="2032000" y="3206997"/>
          <a:ext cx="8128000" cy="1854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138821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 LANDRY Ghislaine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705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 MANDARD Danielle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 NYOMBE Marie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 ABDALLAH </a:t>
                      </a:r>
                      <a:r>
                        <a:rPr lang="fr-FR" dirty="0" err="1"/>
                        <a:t>Saloi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92152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849A927F-B707-A029-23D5-CA7B6BDAD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0569" r="65971" b="34942"/>
          <a:stretch/>
        </p:blipFill>
        <p:spPr>
          <a:xfrm>
            <a:off x="549924" y="5221045"/>
            <a:ext cx="1482076" cy="13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A63146-5A84-41BA-8BA3-6FD45036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17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B688EA-40A7-9670-B965-A9754692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83CA8EF-59FA-4242-3759-9617347F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238F64-E773-550B-06D1-53C934AB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4FC05D-80A5-088D-91E8-C854F958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7" y="392654"/>
            <a:ext cx="4292811" cy="60726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D7E18E-09E5-2EB7-262F-2329425BC55C}"/>
              </a:ext>
            </a:extLst>
          </p:cNvPr>
          <p:cNvSpPr txBox="1"/>
          <p:nvPr/>
        </p:nvSpPr>
        <p:spPr>
          <a:xfrm>
            <a:off x="5485951" y="2505670"/>
            <a:ext cx="624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63AE"/>
                </a:solidFill>
                <a:effectLst/>
                <a:ea typeface="Freestyle Script" panose="030804020302050B0404" pitchFamily="66" charset="0"/>
                <a:cs typeface="Arial" panose="020B0604020202020204" pitchFamily="34" charset="0"/>
              </a:rPr>
              <a:t>L’année 2022 a permis la relance de nos activités accompagnées par l’arrivée de Sibel </a:t>
            </a:r>
            <a:r>
              <a:rPr lang="fr-FR" sz="1400" b="1" dirty="0">
                <a:solidFill>
                  <a:srgbClr val="0063AE"/>
                </a:solidFill>
                <a:effectLst/>
                <a:ea typeface="Freestyle Script" panose="030804020302050B0404" pitchFamily="66" charset="0"/>
                <a:cs typeface="Arial" panose="020B0604020202020204" pitchFamily="34" charset="0"/>
              </a:rPr>
              <a:t>(chargée en communication en contrat civique). </a:t>
            </a:r>
            <a:endParaRPr lang="fr-FR" sz="1400" b="1" dirty="0">
              <a:solidFill>
                <a:srgbClr val="0063AE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rgbClr val="0063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8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C4FA008-928B-80D6-DE1A-5E7C5EB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39B66C-6189-B933-25C8-BC201D42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79D4DF-6FD0-6E77-1801-D25850A76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F0B7A27-D62E-4464-858F-070665E0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20927" cy="687819"/>
          </a:xfrm>
          <a:solidFill>
            <a:srgbClr val="F79935"/>
          </a:solidFill>
        </p:spPr>
        <p:txBody>
          <a:bodyPr>
            <a:normAutofit/>
          </a:bodyPr>
          <a:lstStyle/>
          <a:p>
            <a:pPr algn="ctr"/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Liberation Serif" charset="0"/>
                <a:cs typeface="Calibri" panose="020F0502020204030204" pitchFamily="34" charset="0"/>
              </a:rPr>
              <a:t>FORMATIONS</a:t>
            </a:r>
            <a:endParaRPr lang="fr-FR" sz="2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24A13A-F1B9-4D24-B1B1-BFC12AFB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4</a:t>
            </a:fld>
            <a:endParaRPr lang="fr-FR"/>
          </a:p>
        </p:txBody>
      </p:sp>
      <p:sp>
        <p:nvSpPr>
          <p:cNvPr id="18" name="Parchemin : horizontal 17">
            <a:extLst>
              <a:ext uri="{FF2B5EF4-FFF2-40B4-BE49-F238E27FC236}">
                <a16:creationId xmlns:a16="http://schemas.microsoft.com/office/drawing/2014/main" id="{5333569B-E000-4204-9CE0-DF0DDCDF319E}"/>
              </a:ext>
            </a:extLst>
          </p:cNvPr>
          <p:cNvSpPr/>
          <p:nvPr/>
        </p:nvSpPr>
        <p:spPr>
          <a:xfrm>
            <a:off x="609600" y="1459345"/>
            <a:ext cx="4922982" cy="2207491"/>
          </a:xfrm>
          <a:prstGeom prst="horizontalScroll">
            <a:avLst/>
          </a:prstGeom>
          <a:solidFill>
            <a:srgbClr val="A57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  <a:effectLst/>
              </a:rPr>
              <a:t>Préparation des élections HLM avec la CSF nationale : Participation en visio-conférence</a:t>
            </a:r>
            <a:endParaRPr lang="fr-F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19" name="Parchemin : horizontal 18">
            <a:extLst>
              <a:ext uri="{FF2B5EF4-FFF2-40B4-BE49-F238E27FC236}">
                <a16:creationId xmlns:a16="http://schemas.microsoft.com/office/drawing/2014/main" id="{5CB3163E-F29E-46AA-B413-BCD8831DCBEB}"/>
              </a:ext>
            </a:extLst>
          </p:cNvPr>
          <p:cNvSpPr/>
          <p:nvPr/>
        </p:nvSpPr>
        <p:spPr>
          <a:xfrm>
            <a:off x="6336145" y="1459344"/>
            <a:ext cx="4922982" cy="2207491"/>
          </a:xfrm>
          <a:prstGeom prst="horizontalScroll">
            <a:avLst/>
          </a:prstGeom>
          <a:solidFill>
            <a:srgbClr val="006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Liberation Serif"/>
              </a:rPr>
              <a:t>Congrès confédéral à Bordeaux : </a:t>
            </a:r>
          </a:p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Liberation Serif"/>
              </a:rPr>
              <a:t>Participation en visio-conférence</a:t>
            </a:r>
            <a:endParaRPr lang="fr-FR" dirty="0"/>
          </a:p>
        </p:txBody>
      </p:sp>
      <p:sp>
        <p:nvSpPr>
          <p:cNvPr id="20" name="Parchemin : horizontal 19">
            <a:extLst>
              <a:ext uri="{FF2B5EF4-FFF2-40B4-BE49-F238E27FC236}">
                <a16:creationId xmlns:a16="http://schemas.microsoft.com/office/drawing/2014/main" id="{4CA55239-C55E-4F14-AEBB-D9DB874BA3E4}"/>
              </a:ext>
            </a:extLst>
          </p:cNvPr>
          <p:cNvSpPr/>
          <p:nvPr/>
        </p:nvSpPr>
        <p:spPr>
          <a:xfrm>
            <a:off x="609600" y="3742459"/>
            <a:ext cx="4922982" cy="2207491"/>
          </a:xfrm>
          <a:prstGeom prst="horizontalScroll">
            <a:avLst/>
          </a:prstGeom>
          <a:solidFill>
            <a:srgbClr val="73C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Liberation Serif"/>
              </a:rPr>
              <a:t>Présentation et fonctionnement Espace Vie Sociale (EVS) avec la CSF nationale : Participation en visio-conférence</a:t>
            </a:r>
            <a:endParaRPr lang="fr-FR" dirty="0"/>
          </a:p>
        </p:txBody>
      </p:sp>
      <p:sp>
        <p:nvSpPr>
          <p:cNvPr id="21" name="Parchemin : horizontal 20">
            <a:extLst>
              <a:ext uri="{FF2B5EF4-FFF2-40B4-BE49-F238E27FC236}">
                <a16:creationId xmlns:a16="http://schemas.microsoft.com/office/drawing/2014/main" id="{92FAA0F4-A6CE-4792-AE41-FA574E32FC50}"/>
              </a:ext>
            </a:extLst>
          </p:cNvPr>
          <p:cNvSpPr/>
          <p:nvPr/>
        </p:nvSpPr>
        <p:spPr>
          <a:xfrm>
            <a:off x="6336145" y="3742458"/>
            <a:ext cx="4922982" cy="2207491"/>
          </a:xfrm>
          <a:prstGeom prst="horizontalScroll">
            <a:avLst/>
          </a:prstGeom>
          <a:solidFill>
            <a:srgbClr val="9665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Liberation Serif"/>
              </a:rPr>
              <a:t>Médiation culturelle avec la Ville de Blois : Participation en présentiel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5D28F1-EF7E-4C6A-F25A-5E39FAE7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B757325-A0FE-7D40-67C1-23E78428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C6952C-1020-7118-53FB-4EDF8724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43E83-0B3B-2E9E-557C-18C4161B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9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ir&amp;Cher Logement - CoGeCo | LinkedIn">
            <a:extLst>
              <a:ext uri="{FF2B5EF4-FFF2-40B4-BE49-F238E27FC236}">
                <a16:creationId xmlns:a16="http://schemas.microsoft.com/office/drawing/2014/main" id="{56D36F28-D6C5-4F06-8352-21F46BC5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58" y="3429000"/>
            <a:ext cx="1424726" cy="14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AF - L'Udaf de Loir-et-Cher mobilisée pour les Journées de l'engagement  associatif à Blois">
            <a:extLst>
              <a:ext uri="{FF2B5EF4-FFF2-40B4-BE49-F238E27FC236}">
                <a16:creationId xmlns:a16="http://schemas.microsoft.com/office/drawing/2014/main" id="{70E56ED3-4BAB-4626-86F2-98B64A47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17" y="1030080"/>
            <a:ext cx="1516777" cy="10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nd'Asso - Réseau associatif 41 | Ville de Vendôme">
            <a:extLst>
              <a:ext uri="{FF2B5EF4-FFF2-40B4-BE49-F238E27FC236}">
                <a16:creationId xmlns:a16="http://schemas.microsoft.com/office/drawing/2014/main" id="{3AA6A3AA-3CDB-4ACF-BF3D-E2FB9FC7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85" y="4995495"/>
            <a:ext cx="1883886" cy="11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5CC25BB-4B50-4B3C-A00C-91949E7A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4" y="2301157"/>
            <a:ext cx="1215683" cy="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se en page 1">
            <a:extLst>
              <a:ext uri="{FF2B5EF4-FFF2-40B4-BE49-F238E27FC236}">
                <a16:creationId xmlns:a16="http://schemas.microsoft.com/office/drawing/2014/main" id="{A350A932-CD1C-47D2-964A-F1A2CBA7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4" y="1489766"/>
            <a:ext cx="2701509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rres de Loire Habitat | Facebook">
            <a:extLst>
              <a:ext uri="{FF2B5EF4-FFF2-40B4-BE49-F238E27FC236}">
                <a16:creationId xmlns:a16="http://schemas.microsoft.com/office/drawing/2014/main" id="{48994FF5-5BDC-4596-93BA-E8F39849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0" y="3444322"/>
            <a:ext cx="1424726" cy="14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F REGIONAL_2018_CVL.indd">
            <a:extLst>
              <a:ext uri="{FF2B5EF4-FFF2-40B4-BE49-F238E27FC236}">
                <a16:creationId xmlns:a16="http://schemas.microsoft.com/office/drawing/2014/main" id="{2859329E-AEEB-4276-8E52-084B5729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78" y="2610276"/>
            <a:ext cx="2297803" cy="5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B7B68-B97D-4997-BD30-9A74AFE1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21C7F68-107E-4DA3-86D6-484366AF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6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BD9309B-41FF-4EAB-8501-AEA1EF7389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518" y="4581290"/>
            <a:ext cx="1326916" cy="13269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926B15-C3A0-41C4-8A78-26C599ABE1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95" y="5006814"/>
            <a:ext cx="1358363" cy="7686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1CD0C4A-DF0D-42C4-8DEB-C578DF563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70" y="2075310"/>
            <a:ext cx="1680152" cy="10820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9EAA34B-C361-4B62-8D8A-1BF9D3FE12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74" y="2322729"/>
            <a:ext cx="1172699" cy="114686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D8BA651-BFFB-42D1-B69C-6A06B18DE7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60" y="2485958"/>
            <a:ext cx="1003326" cy="108201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7C8CD57-8C50-4363-B678-8E401C1BEE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34" y="4920929"/>
            <a:ext cx="1219345" cy="121934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110A9B3-6514-4D95-A13F-B6492B5E2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7" y="5177757"/>
            <a:ext cx="1172700" cy="117859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36223A9-569A-4AA1-90AB-3D9AF9A983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94" y="570873"/>
            <a:ext cx="1400308" cy="1086337"/>
          </a:xfrm>
          <a:prstGeom prst="rect">
            <a:avLst/>
          </a:prstGeom>
        </p:spPr>
      </p:pic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BEA9D29C-8F93-4055-9BC1-9BF5F489228C}"/>
              </a:ext>
            </a:extLst>
          </p:cNvPr>
          <p:cNvSpPr/>
          <p:nvPr/>
        </p:nvSpPr>
        <p:spPr>
          <a:xfrm rot="19724135">
            <a:off x="8731052" y="1596280"/>
            <a:ext cx="1032037" cy="471290"/>
          </a:xfrm>
          <a:prstGeom prst="rightArrow">
            <a:avLst/>
          </a:prstGeom>
          <a:solidFill>
            <a:srgbClr val="73C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Nationale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584F48-4EC6-6EF0-BD01-ED2A4F1E17A7}"/>
              </a:ext>
            </a:extLst>
          </p:cNvPr>
          <p:cNvSpPr txBox="1"/>
          <p:nvPr/>
        </p:nvSpPr>
        <p:spPr>
          <a:xfrm>
            <a:off x="3047104" y="3247023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E7EA9ED-62E4-6117-D87F-63348B5E29E6}"/>
              </a:ext>
            </a:extLst>
          </p:cNvPr>
          <p:cNvSpPr/>
          <p:nvPr/>
        </p:nvSpPr>
        <p:spPr>
          <a:xfrm>
            <a:off x="458197" y="335511"/>
            <a:ext cx="3234216" cy="910252"/>
          </a:xfrm>
          <a:prstGeom prst="roundRect">
            <a:avLst/>
          </a:prstGeom>
          <a:solidFill>
            <a:srgbClr val="A57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NOS PARTENAIRES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9885D4-44DC-727C-79DC-09CB6ACEC4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01" y="3497922"/>
            <a:ext cx="2806852" cy="10077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C0C25F-00E2-1733-DB64-FB46ECE311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08" y="3831825"/>
            <a:ext cx="4755723" cy="8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91B793-EDE2-4E55-B595-2A370B04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7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8DD9C58-FD11-4D7C-A80E-57B704C96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89" y="1004495"/>
            <a:ext cx="2322781" cy="75168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4FC66F9-0428-485F-B885-BC91FC9D279D}"/>
              </a:ext>
            </a:extLst>
          </p:cNvPr>
          <p:cNvCxnSpPr>
            <a:cxnSpLocks/>
          </p:cNvCxnSpPr>
          <p:nvPr/>
        </p:nvCxnSpPr>
        <p:spPr>
          <a:xfrm>
            <a:off x="10664855" y="1857410"/>
            <a:ext cx="0" cy="863060"/>
          </a:xfrm>
          <a:prstGeom prst="straightConnector1">
            <a:avLst/>
          </a:prstGeom>
          <a:ln>
            <a:solidFill>
              <a:srgbClr val="9665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CD3BB9A-AC91-4E3B-AC16-BDD4B7C2D56F}"/>
              </a:ext>
            </a:extLst>
          </p:cNvPr>
          <p:cNvCxnSpPr>
            <a:cxnSpLocks/>
          </p:cNvCxnSpPr>
          <p:nvPr/>
        </p:nvCxnSpPr>
        <p:spPr>
          <a:xfrm>
            <a:off x="8610600" y="1887162"/>
            <a:ext cx="0" cy="803557"/>
          </a:xfrm>
          <a:prstGeom prst="straightConnector1">
            <a:avLst/>
          </a:prstGeom>
          <a:ln>
            <a:solidFill>
              <a:srgbClr val="9665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A24AE4E-2136-474E-9551-755D7B8BCBAE}"/>
              </a:ext>
            </a:extLst>
          </p:cNvPr>
          <p:cNvSpPr txBox="1"/>
          <p:nvPr/>
        </p:nvSpPr>
        <p:spPr>
          <a:xfrm>
            <a:off x="7233135" y="2745815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Articles la CSF Nationale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3E8594-705D-4C90-B0A8-1C0DAACB9B99}"/>
              </a:ext>
            </a:extLst>
          </p:cNvPr>
          <p:cNvSpPr txBox="1"/>
          <p:nvPr/>
        </p:nvSpPr>
        <p:spPr>
          <a:xfrm>
            <a:off x="9362528" y="2757635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Actions la CSF 41</a:t>
            </a:r>
          </a:p>
        </p:txBody>
      </p:sp>
      <p:pic>
        <p:nvPicPr>
          <p:cNvPr id="2050" name="Picture 2" descr="UDAF 41 - Services Sociaux de l'UDAF">
            <a:extLst>
              <a:ext uri="{FF2B5EF4-FFF2-40B4-BE49-F238E27FC236}">
                <a16:creationId xmlns:a16="http://schemas.microsoft.com/office/drawing/2014/main" id="{0624298B-B79D-4033-B13D-99BB3327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6" y="3451141"/>
            <a:ext cx="2067646" cy="14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FB8C658-D592-402D-AE63-E15B0EE6C3A8}"/>
              </a:ext>
            </a:extLst>
          </p:cNvPr>
          <p:cNvCxnSpPr>
            <a:cxnSpLocks/>
          </p:cNvCxnSpPr>
          <p:nvPr/>
        </p:nvCxnSpPr>
        <p:spPr>
          <a:xfrm>
            <a:off x="9828410" y="4883143"/>
            <a:ext cx="9379" cy="594446"/>
          </a:xfrm>
          <a:prstGeom prst="straightConnector1">
            <a:avLst/>
          </a:prstGeom>
          <a:ln>
            <a:solidFill>
              <a:srgbClr val="9665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04F37E7-8CF4-47E1-B8BA-7C1BCEE37A01}"/>
              </a:ext>
            </a:extLst>
          </p:cNvPr>
          <p:cNvCxnSpPr>
            <a:cxnSpLocks/>
          </p:cNvCxnSpPr>
          <p:nvPr/>
        </p:nvCxnSpPr>
        <p:spPr>
          <a:xfrm>
            <a:off x="10017152" y="5875089"/>
            <a:ext cx="203200" cy="416788"/>
          </a:xfrm>
          <a:prstGeom prst="straightConnector1">
            <a:avLst/>
          </a:prstGeom>
          <a:ln>
            <a:solidFill>
              <a:srgbClr val="9665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B9ADB32-CF51-40AD-AAC8-3A9E74AFFE16}"/>
              </a:ext>
            </a:extLst>
          </p:cNvPr>
          <p:cNvSpPr txBox="1"/>
          <p:nvPr/>
        </p:nvSpPr>
        <p:spPr>
          <a:xfrm>
            <a:off x="8955575" y="5496426"/>
            <a:ext cx="174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Articles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0B76E56-710C-469C-8582-28C9FCE127E0}"/>
              </a:ext>
            </a:extLst>
          </p:cNvPr>
          <p:cNvCxnSpPr>
            <a:cxnSpLocks/>
          </p:cNvCxnSpPr>
          <p:nvPr/>
        </p:nvCxnSpPr>
        <p:spPr>
          <a:xfrm flipH="1">
            <a:off x="9362528" y="5877775"/>
            <a:ext cx="239160" cy="414102"/>
          </a:xfrm>
          <a:prstGeom prst="straightConnector1">
            <a:avLst/>
          </a:prstGeom>
          <a:ln>
            <a:solidFill>
              <a:srgbClr val="9665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4EF9820A-AC3A-4F85-94ED-6307E85F920C}"/>
              </a:ext>
            </a:extLst>
          </p:cNvPr>
          <p:cNvSpPr txBox="1"/>
          <p:nvPr/>
        </p:nvSpPr>
        <p:spPr>
          <a:xfrm>
            <a:off x="8499589" y="6231402"/>
            <a:ext cx="174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Journal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F2140BA-5577-4F06-A131-E257F219A10F}"/>
              </a:ext>
            </a:extLst>
          </p:cNvPr>
          <p:cNvSpPr txBox="1"/>
          <p:nvPr/>
        </p:nvSpPr>
        <p:spPr>
          <a:xfrm>
            <a:off x="9536288" y="6231402"/>
            <a:ext cx="174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Blog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EB3BBB-51C7-7B62-5693-614F3638D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0" y="1343452"/>
            <a:ext cx="6459469" cy="3816923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F388B2E-28F8-4CCA-A40C-BB70CDB9A1E4}"/>
              </a:ext>
            </a:extLst>
          </p:cNvPr>
          <p:cNvSpPr/>
          <p:nvPr/>
        </p:nvSpPr>
        <p:spPr>
          <a:xfrm>
            <a:off x="458197" y="335511"/>
            <a:ext cx="3234216" cy="910252"/>
          </a:xfrm>
          <a:prstGeom prst="roundRect">
            <a:avLst/>
          </a:prstGeom>
          <a:solidFill>
            <a:srgbClr val="006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NOTRE COMMUNICATION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AA1E3C27-664D-12E4-1D4F-D8AB3193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08" y="-12138"/>
            <a:ext cx="4402848" cy="692459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D89F00-F56B-ADFD-D448-22635910EE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43053"/>
          <a:stretch/>
        </p:blipFill>
        <p:spPr>
          <a:xfrm>
            <a:off x="7101155" y="887114"/>
            <a:ext cx="4761905" cy="25280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AA8A93-B87E-408C-918E-DF4C9D0AC7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2247" r="6278" b="9769"/>
          <a:stretch/>
        </p:blipFill>
        <p:spPr>
          <a:xfrm>
            <a:off x="7767021" y="3251914"/>
            <a:ext cx="3318725" cy="33488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BDF75A-20F4-7DFA-379E-35C1FB9A0A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6" t="11405" r="896" b="12935"/>
          <a:stretch/>
        </p:blipFill>
        <p:spPr>
          <a:xfrm>
            <a:off x="3285526" y="5114958"/>
            <a:ext cx="2237620" cy="1309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ED2E85-CA1F-DE2B-E39B-251841FB57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12936" r="13115" b="7315"/>
          <a:stretch/>
        </p:blipFill>
        <p:spPr>
          <a:xfrm>
            <a:off x="910042" y="4999337"/>
            <a:ext cx="1858124" cy="13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68BF9-6F9E-45F2-A4D6-1EA9BFA6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049" y="170822"/>
            <a:ext cx="4422314" cy="770635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fr-FR" dirty="0"/>
              <a:t> 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A5F0C581-C72E-4FD6-976A-E0EB4B682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096357"/>
              </p:ext>
            </p:extLst>
          </p:nvPr>
        </p:nvGraphicFramePr>
        <p:xfrm>
          <a:off x="720762" y="1245763"/>
          <a:ext cx="11053896" cy="489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66252C-C33A-42E9-A13D-5544DACB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AE7D65-2999-45BF-8372-4C4204F6FCA5}"/>
              </a:ext>
            </a:extLst>
          </p:cNvPr>
          <p:cNvSpPr txBox="1"/>
          <p:nvPr/>
        </p:nvSpPr>
        <p:spPr>
          <a:xfrm>
            <a:off x="1013691" y="4458094"/>
            <a:ext cx="3620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Administrateur</a:t>
            </a:r>
            <a:r>
              <a:rPr lang="fr-FR" sz="2400" dirty="0"/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Jean RASSE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13B006-417F-4ECF-8280-133D5A24D9FE}"/>
              </a:ext>
            </a:extLst>
          </p:cNvPr>
          <p:cNvSpPr txBox="1"/>
          <p:nvPr/>
        </p:nvSpPr>
        <p:spPr>
          <a:xfrm>
            <a:off x="7557654" y="4488872"/>
            <a:ext cx="36206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Conseil Vie Sociale La Borde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Eliane SALMON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069DDFA-0744-7D99-A684-7083224DCD90}"/>
              </a:ext>
            </a:extLst>
          </p:cNvPr>
          <p:cNvSpPr/>
          <p:nvPr/>
        </p:nvSpPr>
        <p:spPr>
          <a:xfrm>
            <a:off x="458197" y="335511"/>
            <a:ext cx="3234216" cy="910252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Liberation Serif"/>
                <a:cs typeface="Calibri" panose="020F0502020204030204" pitchFamily="34" charset="0"/>
              </a:rPr>
              <a:t>NOS REPRÉSENTATIONS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B43A6C-29DD-E5E9-A560-1EFE59459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55" y="4110831"/>
            <a:ext cx="2098889" cy="15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A9E13D-E462-44B2-86D8-2EE6D1D6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8710"/>
          </a:xfrm>
          <a:solidFill>
            <a:srgbClr val="F79935"/>
          </a:solidFill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NOTRE ESPACE DE CONVIVIALITE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B5CC44-2170-48D7-AFD2-0849E375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166-E6BC-46A7-ABD1-03ADCF533BEA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05735B-A577-4BC6-9B25-BB114130153D}"/>
              </a:ext>
            </a:extLst>
          </p:cNvPr>
          <p:cNvSpPr txBox="1"/>
          <p:nvPr/>
        </p:nvSpPr>
        <p:spPr>
          <a:xfrm>
            <a:off x="3380511" y="393932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	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71D5C3F5-007F-4B8F-A5DB-0E58665BE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56140"/>
              </p:ext>
            </p:extLst>
          </p:nvPr>
        </p:nvGraphicFramePr>
        <p:xfrm>
          <a:off x="1435100" y="1239533"/>
          <a:ext cx="9321800" cy="43104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2271968879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1604673971"/>
                    </a:ext>
                  </a:extLst>
                </a:gridCol>
              </a:tblGrid>
              <a:tr h="591882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Faire des fleurs en tissus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Fabrication de tabouret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18671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Réparation machine à coudre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Fabriquer des sacs de congélation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45364"/>
                  </a:ext>
                </a:extLst>
              </a:tr>
              <a:tr h="7180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Apprendre à faire des tapis avec des restes de tissu et laine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Fabrication lingettes démaquillantes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21840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Ventre de fournitures scolaire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Jeux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41375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Apprendre à faire des chouchous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Gravure sur verre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5420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Fabrication de portefeuille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Ateliers couture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37173"/>
                  </a:ext>
                </a:extLst>
              </a:tr>
              <a:tr h="60010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Apprendre à réparer une chaise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Fabrication de chapeau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56935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E17628C4-F41B-1806-A6AF-FBF6CE1C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45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513</Words>
  <Application>Microsoft Office PowerPoint</Application>
  <PresentationFormat>Grand écran</PresentationFormat>
  <Paragraphs>143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Photo</vt:lpstr>
      <vt:lpstr>Présentation PowerPoint</vt:lpstr>
      <vt:lpstr>Présentation PowerPoint</vt:lpstr>
      <vt:lpstr>Présentation PowerPoint</vt:lpstr>
      <vt:lpstr>FORMATIONS</vt:lpstr>
      <vt:lpstr>Présentation PowerPoint</vt:lpstr>
      <vt:lpstr>Présentation PowerPoint</vt:lpstr>
      <vt:lpstr> </vt:lpstr>
      <vt:lpstr> </vt:lpstr>
      <vt:lpstr>NOTRE ESPACE DE CONVIVIALITE</vt:lpstr>
      <vt:lpstr> </vt:lpstr>
      <vt:lpstr> </vt:lpstr>
      <vt:lpstr>Présentation PowerPoint</vt:lpstr>
      <vt:lpstr>NOS ACTIONS AUPRES DES FAMILLES LOCATAIRES </vt:lpstr>
      <vt:lpstr>Présentation PowerPoint</vt:lpstr>
      <vt:lpstr>Orientation 2023</vt:lpstr>
      <vt:lpstr>VOTES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rasse dominique</dc:creator>
  <cp:lastModifiedBy>La CSF Loir-et-Cher</cp:lastModifiedBy>
  <cp:revision>9</cp:revision>
  <dcterms:created xsi:type="dcterms:W3CDTF">2022-04-27T08:53:30Z</dcterms:created>
  <dcterms:modified xsi:type="dcterms:W3CDTF">2023-05-13T09:13:36Z</dcterms:modified>
</cp:coreProperties>
</file>